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handoutMasterIdLst>
    <p:handoutMasterId r:id="rId21"/>
  </p:handoutMasterIdLst>
  <p:sldIdLst>
    <p:sldId id="256" r:id="rId2"/>
    <p:sldId id="287" r:id="rId3"/>
    <p:sldId id="290" r:id="rId4"/>
    <p:sldId id="291" r:id="rId5"/>
    <p:sldId id="292" r:id="rId6"/>
    <p:sldId id="295" r:id="rId7"/>
    <p:sldId id="282" r:id="rId8"/>
    <p:sldId id="274" r:id="rId9"/>
    <p:sldId id="275" r:id="rId10"/>
    <p:sldId id="276" r:id="rId11"/>
    <p:sldId id="294" r:id="rId12"/>
    <p:sldId id="277" r:id="rId13"/>
    <p:sldId id="293" r:id="rId14"/>
    <p:sldId id="284" r:id="rId15"/>
    <p:sldId id="285" r:id="rId16"/>
    <p:sldId id="259" r:id="rId17"/>
    <p:sldId id="273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2392-FDF9-4C76-AFDF-7D27AD5ACB04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5FFFD-F4B8-42AF-A21A-53D0D025D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1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549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DFCB-F3BC-4190-A613-99586D193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31F8-3924-486B-B81C-0666FDD33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2EFE9-935D-41CA-ABB0-B16862805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96FA7-C38B-460B-8CD2-CB0A1D9FB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62E8-CFDF-4E7D-8A1A-1AA67C251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E1DE4-DFD6-44DE-B786-5B932623C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5E990-A9E5-47DA-8E15-EFA6A693B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3117E-1FB3-4F00-8AA1-305F1E3A7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36DA4-EE5B-488C-8ECE-A15356C32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31A79-643A-443C-94FF-A74439E2E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87B17-F875-4C1B-8BD5-19CB26D17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4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118B3F52-BFDF-4FE3-AB23-CC3FEBFFC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4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6" grpId="0"/>
      <p:bldP spid="10447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447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bookfind.com/UserType.asp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is.enterprise.k12.ca.us/publi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uldercreekcroes.weebly.com/" TargetMode="External"/><Relationship Id="rId2" Type="http://schemas.openxmlformats.org/officeDocument/2006/relationships/hyperlink" Target="http://www.bouldercreekbrawley.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uldercreekmiller.weebly.com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uldercreekcroes.weebly.com/" TargetMode="External"/><Relationship Id="rId2" Type="http://schemas.openxmlformats.org/officeDocument/2006/relationships/hyperlink" Target="http://www.bouldercreekbrawley.weebl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croes@eesd.net" TargetMode="External"/><Relationship Id="rId5" Type="http://schemas.openxmlformats.org/officeDocument/2006/relationships/hyperlink" Target="mailto:nbrawley@eesd.net" TargetMode="External"/><Relationship Id="rId4" Type="http://schemas.openxmlformats.org/officeDocument/2006/relationships/hyperlink" Target="http://www.bouldercreekmiller.weebly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514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latin typeface="Papyrus" pitchFamily="66" charset="0"/>
              </a:rPr>
              <a:t>Welcome to 6</a:t>
            </a:r>
            <a:r>
              <a:rPr lang="en-US" sz="6000" b="1" baseline="30000" dirty="0" smtClean="0">
                <a:latin typeface="Papyrus" pitchFamily="66" charset="0"/>
              </a:rPr>
              <a:t>th</a:t>
            </a:r>
            <a:r>
              <a:rPr lang="en-US" sz="6000" b="1" dirty="0" smtClean="0">
                <a:latin typeface="Papyrus" pitchFamily="66" charset="0"/>
              </a:rPr>
              <a:t> Grade</a:t>
            </a:r>
            <a:r>
              <a:rPr lang="en-US" sz="5100" b="1" dirty="0" smtClean="0">
                <a:latin typeface="Papyrus" pitchFamily="66" charset="0"/>
              </a:rPr>
              <a:t/>
            </a:r>
            <a:br>
              <a:rPr lang="en-US" sz="5100" b="1" dirty="0" smtClean="0">
                <a:latin typeface="Papyrus" pitchFamily="66" charset="0"/>
              </a:rPr>
            </a:br>
            <a:r>
              <a:rPr lang="en-US" sz="5100" b="1" dirty="0" smtClean="0">
                <a:latin typeface="Papyrus" pitchFamily="66" charset="0"/>
              </a:rPr>
              <a:t>with:</a:t>
            </a:r>
            <a:br>
              <a:rPr lang="en-US" sz="5100" b="1" dirty="0" smtClean="0">
                <a:latin typeface="Papyrus" pitchFamily="66" charset="0"/>
              </a:rPr>
            </a:br>
            <a: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>Mrs. Nicole Brawley</a:t>
            </a:r>
            <a:r>
              <a:rPr lang="en-US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>, </a:t>
            </a:r>
            <a:br>
              <a:rPr lang="en-US" sz="5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</a:br>
            <a: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>Mrs. Tina </a:t>
            </a:r>
            <a:r>
              <a:rPr lang="en-US" sz="51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>Croes</a:t>
            </a:r>
            <a: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>, and </a:t>
            </a:r>
            <a:b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</a:br>
            <a: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>Mr. Ryan Miller</a:t>
            </a:r>
            <a:b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</a:br>
            <a:endParaRPr lang="en-US" sz="5100" dirty="0" smtClean="0">
              <a:latin typeface="Papyru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 idx="4294967295"/>
          </p:nvPr>
        </p:nvSpPr>
        <p:spPr/>
        <p:txBody>
          <a:bodyPr bIns="91440" anchor="b" anchorCtr="0"/>
          <a:lstStyle/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Assignment Log</a:t>
            </a:r>
          </a:p>
        </p:txBody>
      </p:sp>
      <p:sp>
        <p:nvSpPr>
          <p:cNvPr id="1423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8229600" cy="4454525"/>
          </a:xfrm>
        </p:spPr>
        <p:txBody>
          <a:bodyPr/>
          <a:lstStyle/>
          <a:p>
            <a:pPr marL="273050" indent="-273050"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Each assignment is given an assignment number.  That number becomes the page in that section of their binders.</a:t>
            </a:r>
          </a:p>
          <a:p>
            <a:pPr marL="273050" indent="-273050"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Students are expected to keep an updated Assignment Log page along with their numbered assignments until a Portfolio/Binder  Check is announced.</a:t>
            </a:r>
          </a:p>
          <a:p>
            <a:pPr marL="273050" indent="-273050"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The Portfolio/Binder grades include points for completed work, organization of the assignments, and correct assignment log page.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057400" y="79944"/>
          <a:ext cx="5105400" cy="659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5829300" imgH="7543597" progId="AcroExch.Document.7">
                  <p:embed/>
                </p:oleObj>
              </mc:Choice>
              <mc:Fallback>
                <p:oleObj name="Acrobat Document" r:id="rId3" imgW="5829300" imgH="7543597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79944"/>
                        <a:ext cx="5105400" cy="65975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Accelerated Reader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AR is worth 20% of the student’s grade in Literature.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Library day is every Wednesday.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Students keep all the necessary paperwork (logs and ZPD range) in the Literature section of their binder.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How AR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70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Every trimester students take a STAR test to determine their reading range (ZPD).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Students are given points according to their individual levels.</a:t>
            </a:r>
          </a:p>
          <a:p>
            <a:pPr eaLnBrk="1" hangingPunct="1"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Required to log minutes read at home and then take an AR quiz at school.</a:t>
            </a:r>
          </a:p>
          <a:p>
            <a:pPr eaLnBrk="1" hangingPunct="1"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Each log is due at the end of the month and must be signed by a parent/guardian. </a:t>
            </a:r>
          </a:p>
          <a:p>
            <a:pPr eaLnBrk="1" hangingPunct="1"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AR points are due on Oct. 18th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eaLnBrk="1" hangingPunct="1">
              <a:defRPr/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8775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152400"/>
            <a:ext cx="36576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 LINKS</a:t>
            </a:r>
            <a:endParaRPr lang="en-US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533400" y="1600200"/>
            <a:ext cx="81534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AR Book Finder- </a:t>
            </a:r>
            <a:r>
              <a:rPr lang="en-US" sz="2400">
                <a:latin typeface="Comic Sans MS" pitchFamily="66" charset="0"/>
              </a:rPr>
              <a:t>Look up any book that is not from BC Library at this website.</a:t>
            </a:r>
          </a:p>
          <a:p>
            <a:endParaRPr lang="en-US" sz="2400">
              <a:latin typeface="Comic Sans MS" pitchFamily="66" charset="0"/>
            </a:endParaRPr>
          </a:p>
          <a:p>
            <a:r>
              <a:rPr lang="en-US" sz="2700">
                <a:latin typeface="Comic Sans MS" pitchFamily="66" charset="0"/>
                <a:hlinkClick r:id="rId2"/>
              </a:rPr>
              <a:t>http://www.arbookfind.com/UserType.aspx</a:t>
            </a:r>
            <a:endParaRPr lang="en-US" sz="2700">
              <a:latin typeface="Comic Sans MS" pitchFamily="66" charset="0"/>
            </a:endParaRPr>
          </a:p>
          <a:p>
            <a:endParaRPr lang="en-US" sz="3200">
              <a:latin typeface="Comic Sans MS" pitchFamily="66" charset="0"/>
            </a:endParaRPr>
          </a:p>
          <a:p>
            <a:r>
              <a:rPr lang="en-US" sz="2400">
                <a:latin typeface="Comic Sans MS" pitchFamily="66" charset="0"/>
              </a:rPr>
              <a:t>Here you can find the AR level, point value, and AR quiz number</a:t>
            </a:r>
            <a:r>
              <a:rPr lang="en-US" sz="320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Online Grades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 </a:t>
            </a:r>
            <a:r>
              <a:rPr lang="en-US" b="1" i="1" dirty="0" smtClean="0">
                <a:latin typeface="Comic Sans MS" pitchFamily="66" charset="0"/>
              </a:rPr>
              <a:t>Updated Weekly (Mondays)</a:t>
            </a:r>
          </a:p>
          <a:p>
            <a:pPr eaLnBrk="1" hangingPunct="1">
              <a:defRPr/>
            </a:pPr>
            <a:r>
              <a:rPr lang="en-US" b="1" i="1" dirty="0" smtClean="0">
                <a:latin typeface="Comic Sans MS" pitchFamily="66" charset="0"/>
              </a:rPr>
              <a:t>  Progress Reports</a:t>
            </a:r>
          </a:p>
          <a:p>
            <a:pPr lvl="1" eaLnBrk="1" hangingPunct="1">
              <a:defRPr/>
            </a:pPr>
            <a:r>
              <a:rPr lang="en-US" dirty="0" smtClean="0">
                <a:latin typeface="Comic Sans MS" pitchFamily="66" charset="0"/>
              </a:rPr>
              <a:t>Every three weeks</a:t>
            </a:r>
          </a:p>
          <a:p>
            <a:pPr lvl="2" eaLnBrk="1" hangingPunct="1">
              <a:defRPr/>
            </a:pPr>
            <a:r>
              <a:rPr lang="en-US" dirty="0" smtClean="0">
                <a:latin typeface="Comic Sans MS" pitchFamily="66" charset="0"/>
              </a:rPr>
              <a:t>First progress report – Monday, September 10</a:t>
            </a:r>
            <a:r>
              <a:rPr lang="en-US" baseline="30000" dirty="0" smtClean="0">
                <a:latin typeface="Comic Sans MS" pitchFamily="66" charset="0"/>
              </a:rPr>
              <a:t>th</a:t>
            </a:r>
          </a:p>
          <a:p>
            <a:pPr lvl="2" eaLnBrk="1" hangingPunct="1">
              <a:defRPr/>
            </a:pPr>
            <a:endParaRPr lang="en-US" baseline="30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aseline="30000" dirty="0" smtClean="0">
                <a:latin typeface="Comic Sans MS" pitchFamily="66" charset="0"/>
              </a:rPr>
              <a:t>    </a:t>
            </a:r>
            <a:r>
              <a:rPr lang="en-US" b="1" i="1" dirty="0" smtClean="0">
                <a:latin typeface="Comic Sans MS" pitchFamily="66" charset="0"/>
              </a:rPr>
              <a:t>Parent/Student Log In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i="1" dirty="0" smtClean="0">
                <a:latin typeface="Comic Sans MS" pitchFamily="66" charset="0"/>
              </a:rPr>
              <a:t> </a:t>
            </a:r>
            <a:r>
              <a:rPr lang="en-US" b="1" i="1" dirty="0" smtClean="0">
                <a:latin typeface="Comic Sans MS" pitchFamily="66" charset="0"/>
                <a:hlinkClick r:id="rId2"/>
              </a:rPr>
              <a:t>http://sis.enterprise.k12.ca.us/public</a:t>
            </a:r>
            <a:endParaRPr lang="en-US" baseline="30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Classroom Webpages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aseline="30000" dirty="0" smtClean="0">
                <a:latin typeface="Comic Sans MS" pitchFamily="66" charset="0"/>
              </a:rPr>
              <a:t>    </a:t>
            </a:r>
            <a:r>
              <a:rPr lang="en-US" b="1" i="1" dirty="0" smtClean="0">
                <a:latin typeface="Comic Sans MS" pitchFamily="66" charset="0"/>
              </a:rPr>
              <a:t>Check Regularly</a:t>
            </a:r>
            <a:r>
              <a:rPr lang="en-US" sz="2800" b="1" i="1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aseline="30000" dirty="0" smtClean="0">
                <a:latin typeface="Comic Sans MS" pitchFamily="66" charset="0"/>
              </a:rPr>
              <a:t>    </a:t>
            </a:r>
            <a:r>
              <a:rPr lang="en-US" b="1" i="1" dirty="0" smtClean="0">
                <a:latin typeface="Comic Sans MS" pitchFamily="66" charset="0"/>
              </a:rPr>
              <a:t>Parent/Student Log In</a:t>
            </a:r>
            <a:r>
              <a:rPr lang="en-US" sz="2800" b="1" i="1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i="1" dirty="0" smtClean="0">
                <a:latin typeface="Comic Sans MS" pitchFamily="66" charset="0"/>
              </a:rPr>
              <a:t> </a:t>
            </a:r>
            <a:r>
              <a:rPr lang="en-US" sz="2800" b="1" i="1" dirty="0" smtClean="0">
                <a:latin typeface="Comic Sans MS" pitchFamily="66" charset="0"/>
                <a:hlinkClick r:id="rId2"/>
              </a:rPr>
              <a:t>http://www.bouldercreekbrawley.weebly.com</a:t>
            </a:r>
            <a:endParaRPr lang="en-US" sz="28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i="1" dirty="0">
                <a:latin typeface="Comic Sans MS" pitchFamily="66" charset="0"/>
                <a:hlinkClick r:id="rId3"/>
              </a:rPr>
              <a:t>http://</a:t>
            </a:r>
            <a:r>
              <a:rPr lang="en-US" sz="2800" b="1" i="1" dirty="0" smtClean="0">
                <a:latin typeface="Comic Sans MS" pitchFamily="66" charset="0"/>
                <a:hlinkClick r:id="rId3"/>
              </a:rPr>
              <a:t>www.bouldercreekcroes.weebly.com</a:t>
            </a:r>
            <a:endParaRPr lang="en-US" sz="28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i="1" dirty="0">
                <a:latin typeface="Comic Sans MS" pitchFamily="66" charset="0"/>
                <a:hlinkClick r:id="rId4"/>
              </a:rPr>
              <a:t>http://</a:t>
            </a:r>
            <a:r>
              <a:rPr lang="en-US" sz="2800" b="1" i="1" dirty="0" smtClean="0">
                <a:latin typeface="Comic Sans MS" pitchFamily="66" charset="0"/>
                <a:hlinkClick r:id="rId4"/>
              </a:rPr>
              <a:t>www.bouldercreekmiller.weebly.com</a:t>
            </a:r>
            <a:endParaRPr lang="en-US" sz="28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		</a:t>
            </a:r>
            <a:endParaRPr lang="en-US" sz="28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aseline="30000" dirty="0" smtClean="0">
                <a:latin typeface="Comic Sans MS" pitchFamily="66" charset="0"/>
              </a:rPr>
              <a:t>    </a:t>
            </a:r>
            <a:r>
              <a:rPr lang="en-US" b="1" i="1" dirty="0" smtClean="0">
                <a:latin typeface="Comic Sans MS" pitchFamily="66" charset="0"/>
              </a:rPr>
              <a:t>You will find: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Comic Sans MS" pitchFamily="66" charset="0"/>
              </a:rPr>
              <a:t>Announcements		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Comic Sans MS" pitchFamily="66" charset="0"/>
              </a:rPr>
              <a:t>Homework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Comic Sans MS" pitchFamily="66" charset="0"/>
              </a:rPr>
              <a:t>Links/Resources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Comic Sans MS" pitchFamily="66" charset="0"/>
              </a:rPr>
              <a:t>And much more!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31787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Comic Sans MS" pitchFamily="66" charset="0"/>
              </a:rPr>
              <a:t>COMMUNICATION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b="1" i="1" dirty="0" smtClean="0">
                <a:latin typeface="Comic Sans MS" pitchFamily="66" charset="0"/>
              </a:rPr>
              <a:t> Student Planner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omic Sans MS" pitchFamily="66" charset="0"/>
              </a:rPr>
              <a:t>Students complete their planners daily.  This is the first place parents should look for homework.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i="1" dirty="0" smtClean="0">
                <a:latin typeface="Comic Sans MS" pitchFamily="66" charset="0"/>
              </a:rPr>
              <a:t>Teacher’s Webpage</a:t>
            </a:r>
            <a:r>
              <a:rPr lang="en-US" sz="1800" dirty="0" smtClean="0">
                <a:latin typeface="Comic Sans MS" pitchFamily="66" charset="0"/>
              </a:rPr>
              <a:t> – homework information and class announcements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b="1" dirty="0" smtClean="0">
                <a:latin typeface="Comic Sans MS" pitchFamily="66" charset="0"/>
              </a:rPr>
              <a:t>	 -   </a:t>
            </a:r>
            <a:r>
              <a:rPr lang="en-US" sz="1400" b="1" i="1" dirty="0">
                <a:latin typeface="Comic Sans MS" pitchFamily="66" charset="0"/>
                <a:hlinkClick r:id="rId2"/>
              </a:rPr>
              <a:t>http://www.bouldercreekbrawley.weebly.com</a:t>
            </a:r>
            <a:r>
              <a:rPr lang="en-US" sz="1400" b="1" dirty="0" smtClean="0">
                <a:latin typeface="Comic Sans MS" pitchFamily="66" charset="0"/>
              </a:rPr>
              <a:t>                     	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b="1" dirty="0" smtClean="0">
                <a:latin typeface="Comic Sans MS" pitchFamily="66" charset="0"/>
              </a:rPr>
              <a:t>	 -   </a:t>
            </a:r>
            <a:r>
              <a:rPr lang="en-US" sz="1400" b="1" i="1" dirty="0">
                <a:latin typeface="Comic Sans MS" pitchFamily="66" charset="0"/>
                <a:hlinkClick r:id="rId3"/>
              </a:rPr>
              <a:t>http://</a:t>
            </a:r>
            <a:r>
              <a:rPr lang="en-US" sz="1400" b="1" i="1" dirty="0" smtClean="0">
                <a:latin typeface="Comic Sans MS" pitchFamily="66" charset="0"/>
                <a:hlinkClick r:id="rId3"/>
              </a:rPr>
              <a:t>www.bouldercreekcroes.weebly.com</a:t>
            </a:r>
            <a:r>
              <a:rPr lang="en-US" sz="1400" b="1" dirty="0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b="1" dirty="0" smtClean="0">
                <a:latin typeface="Comic Sans MS" pitchFamily="66" charset="0"/>
              </a:rPr>
              <a:t>	 </a:t>
            </a:r>
            <a:r>
              <a:rPr lang="en-US" sz="1400" b="1" dirty="0">
                <a:latin typeface="Comic Sans MS" pitchFamily="66" charset="0"/>
              </a:rPr>
              <a:t>-   </a:t>
            </a:r>
            <a:r>
              <a:rPr lang="en-US" sz="1400" b="1" i="1" dirty="0">
                <a:latin typeface="Comic Sans MS" pitchFamily="66" charset="0"/>
                <a:hlinkClick r:id="rId4"/>
              </a:rPr>
              <a:t>http://</a:t>
            </a:r>
            <a:r>
              <a:rPr lang="en-US" sz="1400" b="1" i="1" dirty="0" smtClean="0">
                <a:latin typeface="Comic Sans MS" pitchFamily="66" charset="0"/>
                <a:hlinkClick r:id="rId4"/>
              </a:rPr>
              <a:t>www.bouldercreekmiller.weebly.com</a:t>
            </a:r>
            <a:r>
              <a:rPr lang="en-US" sz="1400" b="1" dirty="0" smtClean="0">
                <a:latin typeface="Comic Sans MS" pitchFamily="66" charset="0"/>
                <a:hlinkClick r:id="rId4"/>
              </a:rPr>
              <a:t> </a:t>
            </a:r>
            <a:endParaRPr lang="en-US" sz="14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b="1" dirty="0">
                <a:latin typeface="Comic Sans MS" pitchFamily="66" charset="0"/>
              </a:rPr>
              <a:t> </a:t>
            </a:r>
            <a:r>
              <a:rPr lang="en-US" sz="1400" b="1" dirty="0" smtClean="0">
                <a:latin typeface="Comic Sans MS" pitchFamily="66" charset="0"/>
              </a:rPr>
              <a:t>  </a:t>
            </a:r>
            <a:r>
              <a:rPr lang="en-US" sz="1800" dirty="0" smtClean="0">
                <a:latin typeface="Comic Sans MS" pitchFamily="66" charset="0"/>
              </a:rPr>
              <a:t>  </a:t>
            </a:r>
            <a:r>
              <a:rPr lang="en-US" sz="1800" b="1" i="1" dirty="0" smtClean="0">
                <a:latin typeface="Comic Sans MS" pitchFamily="66" charset="0"/>
              </a:rPr>
              <a:t>Online Grades and Progress Reports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omic Sans MS" pitchFamily="66" charset="0"/>
              </a:rPr>
              <a:t>Online grades are available daily.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omic Sans MS" pitchFamily="66" charset="0"/>
              </a:rPr>
              <a:t>Grades are posted in class at least once per week.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omic Sans MS" pitchFamily="66" charset="0"/>
              </a:rPr>
              <a:t>Progress Reports will be sent home every three weeks.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omic Sans MS" pitchFamily="66" charset="0"/>
              </a:rPr>
              <a:t>Parent/Teacher Conferences at the end of first and second trimesters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omic Sans MS" pitchFamily="66" charset="0"/>
              </a:rPr>
              <a:t>Report cards at the end of each trimester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b="1" i="1" dirty="0" smtClean="0">
                <a:latin typeface="Comic Sans MS" pitchFamily="66" charset="0"/>
              </a:rPr>
              <a:t>Email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latin typeface="Comic Sans MS" pitchFamily="66" charset="0"/>
                <a:hlinkClick r:id="rId5"/>
              </a:rPr>
              <a:t>nbrawley@eesd.net</a:t>
            </a:r>
            <a:endParaRPr lang="en-US" sz="1600" b="1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latin typeface="Comic Sans MS" pitchFamily="66" charset="0"/>
                <a:hlinkClick r:id="rId6"/>
              </a:rPr>
              <a:t>tcroes@eesd.net</a:t>
            </a:r>
            <a:endParaRPr lang="en-US" sz="1600" b="1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latin typeface="Comic Sans MS" pitchFamily="66" charset="0"/>
                <a:hlinkClick r:id="rId5"/>
              </a:rPr>
              <a:t>rmiller@eesd.net</a:t>
            </a:r>
            <a:endParaRPr lang="en-US" sz="1600" b="1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i="1" dirty="0" smtClean="0">
                <a:latin typeface="Comic Sans MS" pitchFamily="66" charset="0"/>
              </a:rPr>
              <a:t>Phone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latin typeface="Comic Sans MS" pitchFamily="66" charset="0"/>
              </a:rPr>
              <a:t>224-4140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Comic Sans MS" pitchFamily="66" charset="0"/>
              </a:rPr>
              <a:t/>
            </a:r>
            <a:br>
              <a:rPr lang="en-US" b="1" smtClean="0">
                <a:latin typeface="Comic Sans MS" pitchFamily="66" charset="0"/>
              </a:rPr>
            </a:br>
            <a:r>
              <a:rPr lang="en-US" b="1" smtClean="0">
                <a:latin typeface="Comic Sans MS" pitchFamily="66" charset="0"/>
              </a:rPr>
              <a:t/>
            </a:r>
            <a:br>
              <a:rPr lang="en-US" b="1" smtClean="0">
                <a:latin typeface="Comic Sans MS" pitchFamily="66" charset="0"/>
              </a:rPr>
            </a:br>
            <a:r>
              <a:rPr lang="en-US" b="1" smtClean="0">
                <a:latin typeface="Comic Sans MS" pitchFamily="66" charset="0"/>
              </a:rPr>
              <a:t>THANK YOU</a:t>
            </a:r>
            <a:br>
              <a:rPr lang="en-US" b="1" smtClean="0">
                <a:latin typeface="Comic Sans MS" pitchFamily="66" charset="0"/>
              </a:rPr>
            </a:br>
            <a:r>
              <a:rPr lang="en-US" b="1" smtClean="0">
                <a:latin typeface="Comic Sans MS" pitchFamily="66" charset="0"/>
              </a:rPr>
              <a:t/>
            </a:r>
            <a:br>
              <a:rPr lang="en-US" b="1" smtClean="0">
                <a:latin typeface="Comic Sans MS" pitchFamily="66" charset="0"/>
              </a:rPr>
            </a:br>
            <a:endParaRPr lang="en-US" b="1" smtClean="0">
              <a:latin typeface="Comic Sans MS" pitchFamily="66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mic Sans MS" pitchFamily="66" charset="0"/>
              </a:rPr>
              <a:t>   We sincerely appreciate the opportunity to work with your sons and daughters this year.  Together, they make a wonderful middle school class.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mic Sans MS" pitchFamily="66" charset="0"/>
              </a:rPr>
              <a:t>   And when we – teachers and parents – work together, we increase the success of our children tremendously!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175" y="4927600"/>
            <a:ext cx="2190750" cy="14239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259058">
            <a:off x="5611813" y="4538663"/>
            <a:ext cx="1801812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514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latin typeface="Papyrus" pitchFamily="66" charset="0"/>
              </a:rPr>
              <a:t>Our  Focus:</a:t>
            </a:r>
            <a:br>
              <a:rPr lang="en-US" sz="6000" b="1" dirty="0" smtClean="0">
                <a:latin typeface="Papyrus" pitchFamily="66" charset="0"/>
              </a:rPr>
            </a:br>
            <a: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>Prepare for college and increase opportunities.</a:t>
            </a:r>
            <a:b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</a:br>
            <a:endParaRPr lang="en-US" sz="5100" dirty="0" smtClean="0">
              <a:latin typeface="Papyrus" pitchFamily="66" charset="0"/>
            </a:endParaRPr>
          </a:p>
        </p:txBody>
      </p:sp>
      <p:pic>
        <p:nvPicPr>
          <p:cNvPr id="4101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47044">
            <a:off x="1928813" y="4540250"/>
            <a:ext cx="1646237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236668">
            <a:off x="874713" y="1193800"/>
            <a:ext cx="26574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WEB ima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0" y="381000"/>
            <a:ext cx="1628775" cy="1981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514600"/>
            <a:ext cx="7772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latin typeface="Papyrus" pitchFamily="66" charset="0"/>
              </a:rPr>
              <a:t>WEB</a:t>
            </a:r>
            <a:br>
              <a:rPr lang="en-US" sz="6000" b="1" dirty="0" smtClean="0">
                <a:latin typeface="Papyrus" pitchFamily="66" charset="0"/>
              </a:rPr>
            </a:br>
            <a:r>
              <a:rPr lang="en-US" b="1" dirty="0" smtClean="0">
                <a:latin typeface="Papyrus" pitchFamily="66" charset="0"/>
              </a:rPr>
              <a:t>Where Everybody Belongs</a:t>
            </a:r>
            <a:br>
              <a:rPr lang="en-US" b="1" dirty="0" smtClean="0">
                <a:latin typeface="Papyrus" pitchFamily="66" charset="0"/>
              </a:rPr>
            </a:br>
            <a:r>
              <a:rPr lang="en-US" sz="6000" b="1" dirty="0" smtClean="0">
                <a:latin typeface="Papyrus" pitchFamily="66" charset="0"/>
              </a:rPr>
              <a:t/>
            </a:r>
            <a:br>
              <a:rPr lang="en-US" sz="6000" b="1" dirty="0" smtClean="0">
                <a:latin typeface="Papyrus" pitchFamily="66" charset="0"/>
              </a:rPr>
            </a:br>
            <a: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/>
            </a:r>
            <a:b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</a:br>
            <a:endParaRPr lang="en-US" sz="5100" dirty="0" smtClean="0">
              <a:latin typeface="Papyrus" pitchFamily="66" charset="0"/>
            </a:endParaRPr>
          </a:p>
        </p:txBody>
      </p:sp>
      <p:pic>
        <p:nvPicPr>
          <p:cNvPr id="7" name="Picture 6" descr="WEB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304800"/>
            <a:ext cx="1628775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33528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Goal:  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</a:t>
            </a:r>
            <a:r>
              <a:rPr lang="en-US" sz="28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grade leaders peer mentor 6</a:t>
            </a:r>
            <a:r>
              <a:rPr lang="en-US" sz="2800" baseline="300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grade students to break down the walls separating grade level from grade level and student group from student group.</a:t>
            </a:r>
            <a:endParaRPr lang="en-US" sz="2800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pyrus" pitchFamily="66" charset="0"/>
              </a:rPr>
              <a:t>WEB PROGRAM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Orientation:</a:t>
            </a:r>
            <a:r>
              <a:rPr lang="en-US" dirty="0" smtClean="0"/>
              <a:t> 8</a:t>
            </a:r>
            <a:r>
              <a:rPr lang="en-US" baseline="30000" dirty="0" smtClean="0"/>
              <a:t>th</a:t>
            </a:r>
            <a:r>
              <a:rPr lang="en-US" dirty="0" smtClean="0"/>
              <a:t> grade and staff run orientation and introduce 8</a:t>
            </a:r>
            <a:r>
              <a:rPr lang="en-US" baseline="30000" dirty="0" smtClean="0"/>
              <a:t>th</a:t>
            </a:r>
            <a:r>
              <a:rPr lang="en-US" dirty="0" smtClean="0"/>
              <a:t> grade leaders to their year long groups.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Academic Follow-ups: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graders continue to follow up both academically and socially with students throughout the year. </a:t>
            </a:r>
            <a:endParaRPr lang="en-US" dirty="0"/>
          </a:p>
        </p:txBody>
      </p:sp>
      <p:pic>
        <p:nvPicPr>
          <p:cNvPr id="4" name="Picture 3" descr="WEB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724400"/>
            <a:ext cx="1171575" cy="15144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175" y="4927600"/>
            <a:ext cx="2190750" cy="14239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259058">
            <a:off x="5611813" y="4538663"/>
            <a:ext cx="1801812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895600"/>
            <a:ext cx="9144000" cy="1600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6000" b="1" dirty="0" smtClean="0">
                <a:latin typeface="Papyrus" pitchFamily="66" charset="0"/>
              </a:rPr>
              <a:t>Preparing  for College:</a:t>
            </a:r>
            <a:br>
              <a:rPr lang="en-US" sz="6000" b="1" dirty="0" smtClean="0">
                <a:latin typeface="Papyrus" pitchFamily="66" charset="0"/>
              </a:rPr>
            </a:b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•College adoption by homeroom</a:t>
            </a:r>
            <a:b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•Homeroom  August 22 – October 1</a:t>
            </a:r>
            <a:r>
              <a:rPr lang="en-US" sz="26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st</a:t>
            </a:r>
            <a:br>
              <a:rPr lang="en-US" sz="26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r>
              <a:rPr lang="en-US" sz="26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	</a:t>
            </a:r>
            <a:r>
              <a:rPr lang="en-US" sz="26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sym typeface="Wingdings"/>
              </a:rPr>
              <a:t></a:t>
            </a:r>
            <a:r>
              <a:rPr lang="en-US" sz="26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1</a:t>
            </a:r>
            <a:r>
              <a:rPr lang="en-US" sz="26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st</a:t>
            </a: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six weeks are designed to give 	 	  students the tools  to enhance college 	  readiness .</a:t>
            </a:r>
            <a:b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/>
            </a:r>
            <a:b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     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sym typeface="Wingdings"/>
              </a:rPr>
              <a:t></a:t>
            </a: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sym typeface="Wingdings"/>
              </a:rPr>
              <a:t>We believe students should have the 	 	  opportunity to choose college.</a:t>
            </a: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>	</a:t>
            </a:r>
            <a:b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</a:b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/>
            </a:r>
            <a:b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</a:b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/>
            </a:r>
            <a:b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</a:br>
            <a: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  <a:t/>
            </a:r>
            <a:br>
              <a:rPr lang="en-US" sz="5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Papyrus" pitchFamily="66" charset="0"/>
              </a:rPr>
            </a:br>
            <a:endParaRPr lang="en-US" sz="5100" dirty="0" smtClean="0">
              <a:latin typeface="Papyrus" pitchFamily="66" charset="0"/>
            </a:endParaRPr>
          </a:p>
        </p:txBody>
      </p:sp>
      <p:pic>
        <p:nvPicPr>
          <p:cNvPr id="4101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47044">
            <a:off x="1928813" y="4540250"/>
            <a:ext cx="1646237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762000" y="533400"/>
            <a:ext cx="7696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latin typeface="Comic Sans MS" pitchFamily="66" charset="0"/>
              </a:rPr>
              <a:t>A.V.I.D</a:t>
            </a:r>
            <a:r>
              <a:rPr lang="en-US" sz="4400" dirty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533400" y="12954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Advancement Via Individual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Determination</a:t>
            </a:r>
          </a:p>
          <a:p>
            <a:pPr algn="ctr"/>
            <a:r>
              <a:rPr lang="en-US" sz="2400" i="1" dirty="0" smtClean="0">
                <a:solidFill>
                  <a:schemeClr val="tx2"/>
                </a:solidFill>
                <a:latin typeface="Comic Sans MS" pitchFamily="66" charset="0"/>
              </a:rPr>
              <a:t>Begins October 2</a:t>
            </a:r>
            <a:r>
              <a:rPr lang="en-US" sz="2400" i="1" baseline="30000" dirty="0" smtClean="0">
                <a:solidFill>
                  <a:schemeClr val="tx2"/>
                </a:solidFill>
                <a:latin typeface="Comic Sans MS" pitchFamily="66" charset="0"/>
              </a:rPr>
              <a:t>nd</a:t>
            </a:r>
            <a:endParaRPr lang="en-US" sz="24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81200"/>
            <a:ext cx="8305800" cy="4616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bg1">
                  <a:lumMod val="40000"/>
                  <a:lumOff val="60000"/>
                </a:schemeClr>
              </a:buClr>
              <a:defRPr/>
            </a:pPr>
            <a:r>
              <a:rPr lang="en-US" sz="3200" b="1" dirty="0" smtClean="0"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Comic Sans MS" pitchFamily="66" charset="0"/>
                <a:sym typeface="Wingdings"/>
              </a:rPr>
              <a:t>  </a:t>
            </a:r>
            <a:r>
              <a:rPr lang="en-US" sz="2800" b="1" dirty="0" smtClean="0"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Comic Sans MS" pitchFamily="66" charset="0"/>
              </a:rPr>
              <a:t>Students learn organizational and                    study skills, work on critical thinking and ask probing questions, get academic help, and participate in enrichment and motivational activities that make college seem attainable</a:t>
            </a:r>
            <a:r>
              <a:rPr lang="en-US" sz="3200" b="1" dirty="0" smtClean="0"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Comic Sans MS" pitchFamily="66" charset="0"/>
              </a:rPr>
              <a:t>.</a:t>
            </a:r>
          </a:p>
          <a:p>
            <a:pPr lvl="2">
              <a:buClr>
                <a:schemeClr val="bg1">
                  <a:lumMod val="40000"/>
                  <a:lumOff val="60000"/>
                </a:schemeClr>
              </a:buClr>
              <a:defRPr/>
            </a:pPr>
            <a:r>
              <a:rPr lang="en-US" sz="3200" b="1" dirty="0" smtClean="0"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Comic Sans MS" pitchFamily="66" charset="0"/>
                <a:sym typeface="Wingdings"/>
              </a:rPr>
              <a:t> Team building and trust</a:t>
            </a:r>
            <a:endParaRPr lang="en-US" sz="3200" b="1" dirty="0" smtClean="0">
              <a:effectLst>
                <a:outerShdw blurRad="50800" dist="50800" dir="5400000" algn="ctr" rotWithShape="0">
                  <a:srgbClr val="FFFFFF"/>
                </a:outerShdw>
              </a:effectLst>
              <a:latin typeface="Comic Sans MS" pitchFamily="66" charset="0"/>
            </a:endParaRPr>
          </a:p>
          <a:p>
            <a:pPr lvl="2">
              <a:buClr>
                <a:schemeClr val="bg1">
                  <a:lumMod val="40000"/>
                  <a:lumOff val="60000"/>
                </a:schemeClr>
              </a:buClr>
              <a:defRPr/>
            </a:pPr>
            <a:r>
              <a:rPr lang="en-US" sz="3200" b="1" dirty="0" smtClean="0"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Comic Sans MS" pitchFamily="66" charset="0"/>
                <a:sym typeface="Wingdings"/>
              </a:rPr>
              <a:t></a:t>
            </a:r>
            <a:r>
              <a:rPr lang="en-US" sz="3200" b="1" dirty="0" smtClean="0"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Comic Sans MS" pitchFamily="66" charset="0"/>
              </a:rPr>
              <a:t> Organization – Portfolio Checks</a:t>
            </a:r>
            <a:endParaRPr lang="en-US" sz="3200" b="1" dirty="0" smtClean="0">
              <a:effectLst>
                <a:outerShdw blurRad="50800" dist="50800" dir="5400000" algn="ctr" rotWithShape="0">
                  <a:srgbClr val="FFFFFF"/>
                </a:outerShdw>
              </a:effectLst>
              <a:latin typeface="Comic Sans MS" pitchFamily="66" charset="0"/>
              <a:sym typeface="Wingdings"/>
            </a:endParaRPr>
          </a:p>
          <a:p>
            <a:pPr lvl="2">
              <a:buClr>
                <a:schemeClr val="bg1">
                  <a:lumMod val="40000"/>
                  <a:lumOff val="60000"/>
                </a:schemeClr>
              </a:buClr>
              <a:defRPr/>
            </a:pPr>
            <a:r>
              <a:rPr lang="en-US" sz="3200" b="1" dirty="0" smtClean="0"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Comic Sans MS" pitchFamily="66" charset="0"/>
                <a:sym typeface="Wingdings"/>
              </a:rPr>
              <a:t> Tutorials</a:t>
            </a:r>
            <a:r>
              <a:rPr lang="en-US" sz="3200" b="1" dirty="0" smtClean="0"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  <a:p>
            <a:pPr lvl="2">
              <a:buClr>
                <a:schemeClr val="bg1">
                  <a:lumMod val="40000"/>
                  <a:lumOff val="60000"/>
                </a:schemeClr>
              </a:buClr>
              <a:defRPr/>
            </a:pPr>
            <a:r>
              <a:rPr lang="en-US" sz="3200" b="1" dirty="0" smtClean="0">
                <a:effectLst>
                  <a:outerShdw blurRad="50800" dist="50800" dir="5400000" algn="ctr" rotWithShape="0">
                    <a:srgbClr val="FFFFFF"/>
                  </a:outerShdw>
                </a:effectLst>
                <a:latin typeface="Comic Sans MS" pitchFamily="66" charset="0"/>
                <a:sym typeface="Wingdings"/>
              </a:rPr>
              <a:t> Cornell Notes</a:t>
            </a:r>
            <a:endParaRPr lang="en-US" sz="3200" b="1" dirty="0" smtClean="0">
              <a:effectLst>
                <a:outerShdw blurRad="50800" dist="50800" dir="5400000" algn="ctr" rotWithShape="0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86641">
            <a:off x="5290098" y="5339132"/>
            <a:ext cx="26574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"/>
            <a:ext cx="5100638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/>
          </p:cNvSpPr>
          <p:nvPr>
            <p:ph type="title" idx="4294967295"/>
          </p:nvPr>
        </p:nvSpPr>
        <p:spPr/>
        <p:txBody>
          <a:bodyPr bIns="91440" anchor="b" anchorCtr="0"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The Beauty of Organization!</a:t>
            </a:r>
          </a:p>
        </p:txBody>
      </p:sp>
      <p:sp>
        <p:nvSpPr>
          <p:cNvPr id="1402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229600" cy="4229100"/>
          </a:xfrm>
        </p:spPr>
        <p:txBody>
          <a:bodyPr/>
          <a:lstStyle/>
          <a:p>
            <a:pPr marL="273050" indent="-273050" eaLnBrk="1" hangingPunct="1">
              <a:defRPr/>
            </a:pPr>
            <a:r>
              <a:rPr lang="en-US" smtClean="0">
                <a:latin typeface="Comic Sans MS" pitchFamily="66" charset="0"/>
              </a:rPr>
              <a:t>High school teachers were asked what skills their students should have upon entering high school.</a:t>
            </a:r>
          </a:p>
          <a:p>
            <a:pPr lvl="1" eaLnBrk="1" hangingPunct="1">
              <a:defRPr/>
            </a:pPr>
            <a:r>
              <a:rPr lang="en-US" smtClean="0">
                <a:latin typeface="Comic Sans MS" pitchFamily="66" charset="0"/>
              </a:rPr>
              <a:t>The #1 answer: ORGANIZATION</a:t>
            </a:r>
          </a:p>
          <a:p>
            <a:pPr marL="273050" indent="-273050" eaLnBrk="1" hangingPunct="1">
              <a:buFont typeface="Wingdings" pitchFamily="2" charset="2"/>
              <a:buNone/>
              <a:defRPr/>
            </a:pPr>
            <a:endParaRPr lang="en-US" smtClean="0">
              <a:latin typeface="Comic Sans MS" pitchFamily="66" charset="0"/>
            </a:endParaRPr>
          </a:p>
          <a:p>
            <a:pPr marL="273050" indent="-273050" eaLnBrk="1" hangingPunct="1">
              <a:defRPr/>
            </a:pPr>
            <a:r>
              <a:rPr lang="en-US" smtClean="0">
                <a:latin typeface="Comic Sans MS" pitchFamily="66" charset="0"/>
              </a:rPr>
              <a:t>As a 6th grade team we have provided a specific system to help keep your child organized with their many classes, homework, tests, and projects.</a:t>
            </a:r>
          </a:p>
          <a:p>
            <a:pPr marL="273050" indent="-273050" eaLnBrk="1" hangingPunct="1">
              <a:defRPr/>
            </a:pPr>
            <a:endParaRPr lang="en-US" smtClean="0">
              <a:latin typeface="Comic Sans MS" pitchFamily="66" charset="0"/>
            </a:endParaRPr>
          </a:p>
          <a:p>
            <a:pPr marL="273050" indent="-273050" eaLnBrk="1" hangingPunct="1">
              <a:defRPr/>
            </a:pPr>
            <a:endParaRPr lang="en-US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/>
          </p:cNvSpPr>
          <p:nvPr>
            <p:ph type="title" idx="4294967295"/>
          </p:nvPr>
        </p:nvSpPr>
        <p:spPr/>
        <p:txBody>
          <a:bodyPr bIns="91440" anchor="b" anchorCtr="0"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Planners and Binders</a:t>
            </a:r>
          </a:p>
        </p:txBody>
      </p:sp>
      <p:sp>
        <p:nvSpPr>
          <p:cNvPr id="1413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229600" cy="4379913"/>
          </a:xfrm>
        </p:spPr>
        <p:txBody>
          <a:bodyPr/>
          <a:lstStyle/>
          <a:p>
            <a:pPr marL="273050" indent="-273050" eaLnBrk="1" hangingPunct="1">
              <a:defRPr/>
            </a:pPr>
            <a:r>
              <a:rPr lang="en-US" dirty="0" smtClean="0">
                <a:latin typeface="Comic Sans MS" pitchFamily="66" charset="0"/>
              </a:rPr>
              <a:t>Each student is asked to write in their planner as he/she visits each class. Some teachers have them write ONLY homework and others combine class work and homework.</a:t>
            </a:r>
          </a:p>
          <a:p>
            <a:pPr marL="273050" indent="-273050" eaLnBrk="1" hangingPunct="1">
              <a:buFont typeface="Wingdings" pitchFamily="2" charset="2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273050" indent="-273050" eaLnBrk="1" hangingPunct="1">
              <a:defRPr/>
            </a:pPr>
            <a:r>
              <a:rPr lang="en-US" dirty="0" smtClean="0">
                <a:latin typeface="Comic Sans MS" pitchFamily="66" charset="0"/>
              </a:rPr>
              <a:t>Each assignment is kept in a specific location in their binder according to the class and assignment number.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/>
    </p:bldLst>
  </p:timing>
</p:sld>
</file>

<file path=ppt/theme/theme1.xml><?xml version="1.0" encoding="utf-8"?>
<a:theme xmlns:a="http://schemas.openxmlformats.org/drawingml/2006/main" name="Cliff">
  <a:themeElements>
    <a:clrScheme name="Cliff 10">
      <a:dk1>
        <a:srgbClr val="000000"/>
      </a:dk1>
      <a:lt1>
        <a:srgbClr val="006600"/>
      </a:lt1>
      <a:dk2>
        <a:srgbClr val="F3F2D9"/>
      </a:dk2>
      <a:lt2>
        <a:srgbClr val="996633"/>
      </a:lt2>
      <a:accent1>
        <a:srgbClr val="808000"/>
      </a:accent1>
      <a:accent2>
        <a:srgbClr val="838D75"/>
      </a:accent2>
      <a:accent3>
        <a:srgbClr val="AAB8AA"/>
      </a:accent3>
      <a:accent4>
        <a:srgbClr val="000000"/>
      </a:accent4>
      <a:accent5>
        <a:srgbClr val="C0C0AA"/>
      </a:accent5>
      <a:accent6>
        <a:srgbClr val="767F69"/>
      </a:accent6>
      <a:hlink>
        <a:srgbClr val="33CC33"/>
      </a:hlink>
      <a:folHlink>
        <a:srgbClr val="33996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8">
        <a:dk1>
          <a:srgbClr val="667B5B"/>
        </a:dk1>
        <a:lt1>
          <a:srgbClr val="E6E6DA"/>
        </a:lt1>
        <a:dk2>
          <a:srgbClr val="0066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AB8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9">
        <a:dk1>
          <a:srgbClr val="996633"/>
        </a:dk1>
        <a:lt1>
          <a:srgbClr val="E6E6DA"/>
        </a:lt1>
        <a:dk2>
          <a:srgbClr val="0066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AB8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0">
        <a:dk1>
          <a:srgbClr val="000000"/>
        </a:dk1>
        <a:lt1>
          <a:srgbClr val="006600"/>
        </a:lt1>
        <a:dk2>
          <a:srgbClr val="F3F2D9"/>
        </a:dk2>
        <a:lt2>
          <a:srgbClr val="996633"/>
        </a:lt2>
        <a:accent1>
          <a:srgbClr val="808000"/>
        </a:accent1>
        <a:accent2>
          <a:srgbClr val="838D75"/>
        </a:accent2>
        <a:accent3>
          <a:srgbClr val="AAB8AA"/>
        </a:accent3>
        <a:accent4>
          <a:srgbClr val="000000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962</TotalTime>
  <Words>586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Cliff</vt:lpstr>
      <vt:lpstr>Acrobat Document</vt:lpstr>
      <vt:lpstr>Welcome to 6th Grade with: Mrs. Nicole Brawley,  Mrs. Tina Croes, and  Mr. Ryan Miller </vt:lpstr>
      <vt:lpstr>Our  Focus: Prepare for college and increase opportunities. </vt:lpstr>
      <vt:lpstr>WEB Where Everybody Belongs   </vt:lpstr>
      <vt:lpstr>WEB PROGRAM</vt:lpstr>
      <vt:lpstr>Preparing  for College: •College adoption by homeroom •Homeroom  August 22 – October 1st   1st six weeks are designed to give      students the tools  to enhance college    readiness .          We believe students should have the      opportunity to choose college.     </vt:lpstr>
      <vt:lpstr>PowerPoint Presentation</vt:lpstr>
      <vt:lpstr>PowerPoint Presentation</vt:lpstr>
      <vt:lpstr>The Beauty of Organization!</vt:lpstr>
      <vt:lpstr>Planners and Binders</vt:lpstr>
      <vt:lpstr>Assignment Log</vt:lpstr>
      <vt:lpstr>PowerPoint Presentation</vt:lpstr>
      <vt:lpstr>Accelerated Reader</vt:lpstr>
      <vt:lpstr>How AR Works</vt:lpstr>
      <vt:lpstr>PowerPoint Presentation</vt:lpstr>
      <vt:lpstr>PowerPoint Presentation</vt:lpstr>
      <vt:lpstr>Online Grades</vt:lpstr>
      <vt:lpstr>Classroom Webpages</vt:lpstr>
      <vt:lpstr>COMMUNICATION</vt:lpstr>
      <vt:lpstr>  THANK YOU  </vt:lpstr>
    </vt:vector>
  </TitlesOfParts>
  <Company>UNSOM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Room 35 Mrs. Croes math/science</dc:title>
  <dc:creator>Owner</dc:creator>
  <cp:lastModifiedBy>Owner</cp:lastModifiedBy>
  <cp:revision>84</cp:revision>
  <dcterms:created xsi:type="dcterms:W3CDTF">2009-08-28T04:52:09Z</dcterms:created>
  <dcterms:modified xsi:type="dcterms:W3CDTF">2012-09-09T20:18:47Z</dcterms:modified>
</cp:coreProperties>
</file>