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72" r:id="rId3"/>
    <p:sldId id="274" r:id="rId4"/>
    <p:sldId id="275" r:id="rId5"/>
    <p:sldId id="276" r:id="rId6"/>
    <p:sldId id="281" r:id="rId7"/>
    <p:sldId id="282" r:id="rId8"/>
    <p:sldId id="277" r:id="rId9"/>
    <p:sldId id="283" r:id="rId10"/>
    <p:sldId id="284" r:id="rId11"/>
    <p:sldId id="285" r:id="rId12"/>
    <p:sldId id="259" r:id="rId13"/>
    <p:sldId id="27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4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A2D3-4C68-4181-BD3A-A70BD15F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8558-6E3A-43D9-979D-C793109D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0152-9B68-4653-8416-34669462B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470D-5E2F-4449-81C0-FB607578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A3A1-3AC2-4223-A668-4DB483485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F588-2FCD-4959-A6E7-44A34F160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FF7A-3D5C-4858-BAA7-8E6702AF3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85C5-1C07-4BC4-A49B-2EAFF1BC1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7A74-D2B0-449A-B377-33A87229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CE11-CDA5-4417-A62C-BA89980C5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89158-8A17-484F-A7FB-0A915B5A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4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BA46E2A8-5FCF-4FF3-BF11-0C445465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/>
      <p:bldP spid="10447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bookfind.com/UserType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is.enterprise.k12.ca.us/publi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ldercreekcroes.weebly.com/" TargetMode="External"/><Relationship Id="rId2" Type="http://schemas.openxmlformats.org/officeDocument/2006/relationships/hyperlink" Target="http://www.bouldercreekbrawley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uldercreeklane.weebl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ldercreekcroes.weebly.com/" TargetMode="External"/><Relationship Id="rId2" Type="http://schemas.openxmlformats.org/officeDocument/2006/relationships/hyperlink" Target="http://www.bouldercreekbrawley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croes@eesd.net" TargetMode="External"/><Relationship Id="rId5" Type="http://schemas.openxmlformats.org/officeDocument/2006/relationships/hyperlink" Target="mailto:nbrawley@eesd.net" TargetMode="External"/><Relationship Id="rId4" Type="http://schemas.openxmlformats.org/officeDocument/2006/relationships/hyperlink" Target="http://www.bouldercreeklane.weebly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514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latin typeface="Papyrus" pitchFamily="66" charset="0"/>
              </a:rPr>
              <a:t>Welcome to 6</a:t>
            </a:r>
            <a:r>
              <a:rPr lang="en-US" sz="6000" b="1" baseline="30000" dirty="0" smtClean="0">
                <a:latin typeface="Papyrus" pitchFamily="66" charset="0"/>
              </a:rPr>
              <a:t>th</a:t>
            </a:r>
            <a:r>
              <a:rPr lang="en-US" sz="6000" b="1" dirty="0" smtClean="0">
                <a:latin typeface="Papyrus" pitchFamily="66" charset="0"/>
              </a:rPr>
              <a:t> Grade</a:t>
            </a:r>
            <a:r>
              <a:rPr lang="en-US" sz="5100" b="1" dirty="0" smtClean="0">
                <a:latin typeface="Papyrus" pitchFamily="66" charset="0"/>
              </a:rPr>
              <a:t/>
            </a:r>
            <a:br>
              <a:rPr lang="en-US" sz="5100" b="1" dirty="0" smtClean="0">
                <a:latin typeface="Papyrus" pitchFamily="66" charset="0"/>
              </a:rPr>
            </a:br>
            <a:r>
              <a:rPr lang="en-US" sz="5100" b="1" dirty="0" smtClean="0">
                <a:latin typeface="Papyrus" pitchFamily="66" charset="0"/>
              </a:rPr>
              <a:t>with:</a:t>
            </a:r>
            <a:br>
              <a:rPr lang="en-US" sz="5100" b="1" dirty="0" smtClean="0">
                <a:latin typeface="Papyrus" pitchFamily="66" charset="0"/>
              </a:rPr>
            </a:br>
            <a:r>
              <a:rPr lang="en-US" sz="5100" b="1" dirty="0" smtClean="0">
                <a:latin typeface="Papyrus" pitchFamily="66" charset="0"/>
              </a:rPr>
              <a:t> </a:t>
            </a:r>
            <a:br>
              <a:rPr lang="en-US" sz="5100" b="1" dirty="0" smtClean="0">
                <a:latin typeface="Papyrus" pitchFamily="66" charset="0"/>
              </a:rPr>
            </a:br>
            <a:r>
              <a:rPr lang="en-US" sz="5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Mrs. Nicole Brawley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, 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</a:br>
            <a:r>
              <a:rPr lang="en-US" sz="5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Mrs. Tina </a:t>
            </a:r>
            <a:r>
              <a:rPr lang="en-US" sz="51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Croes</a:t>
            </a:r>
            <a:r>
              <a:rPr lang="en-US" sz="5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, and Mrs. Jennifer Lane</a:t>
            </a:r>
            <a:br>
              <a:rPr lang="en-US" sz="5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</a:br>
            <a:endParaRPr lang="en-US" sz="5100" b="1" dirty="0" smtClean="0">
              <a:latin typeface="Papyru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52400"/>
            <a:ext cx="3657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 LINKS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33400" y="1600200"/>
            <a:ext cx="8153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AR Book Finder- </a:t>
            </a:r>
            <a:r>
              <a:rPr lang="en-US" sz="2400">
                <a:latin typeface="Comic Sans MS" pitchFamily="66" charset="0"/>
              </a:rPr>
              <a:t>Look up any book that is not from BC Library at this website.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700">
                <a:latin typeface="Comic Sans MS" pitchFamily="66" charset="0"/>
                <a:hlinkClick r:id="rId2"/>
              </a:rPr>
              <a:t>http://www.arbookfind.com/UserType.aspx</a:t>
            </a:r>
            <a:endParaRPr lang="en-US" sz="2700">
              <a:latin typeface="Comic Sans MS" pitchFamily="66" charset="0"/>
            </a:endParaRP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Here you can find the AR level, point value, and AR quiz number</a:t>
            </a:r>
            <a:r>
              <a:rPr lang="en-US" sz="32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Online Grades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</a:t>
            </a:r>
            <a:r>
              <a:rPr lang="en-US" b="1" i="1" dirty="0" smtClean="0">
                <a:latin typeface="Comic Sans MS" pitchFamily="66" charset="0"/>
              </a:rPr>
              <a:t>Updated Weekly (Fridays)</a:t>
            </a:r>
          </a:p>
          <a:p>
            <a:pPr eaLnBrk="1" hangingPunct="1">
              <a:defRPr/>
            </a:pPr>
            <a:r>
              <a:rPr lang="en-US" b="1" i="1" dirty="0" smtClean="0">
                <a:latin typeface="Comic Sans MS" pitchFamily="66" charset="0"/>
              </a:rPr>
              <a:t>  Progress Reports</a:t>
            </a:r>
          </a:p>
          <a:p>
            <a:pPr lvl="1" eaLnBrk="1" hangingPunct="1">
              <a:defRPr/>
            </a:pPr>
            <a:r>
              <a:rPr lang="en-US" dirty="0" smtClean="0">
                <a:latin typeface="Comic Sans MS" pitchFamily="66" charset="0"/>
              </a:rPr>
              <a:t>Every three weeks</a:t>
            </a:r>
          </a:p>
          <a:p>
            <a:pPr lvl="2" eaLnBrk="1" hangingPunct="1">
              <a:defRPr/>
            </a:pPr>
            <a:r>
              <a:rPr lang="en-US" dirty="0" smtClean="0">
                <a:latin typeface="Comic Sans MS" pitchFamily="66" charset="0"/>
              </a:rPr>
              <a:t>First progress report – Monday, September 12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</a:p>
          <a:p>
            <a:pPr lvl="2" eaLnBrk="1" hangingPunct="1">
              <a:defRPr/>
            </a:pPr>
            <a:endParaRPr lang="en-US" baseline="30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baseline="30000" dirty="0" smtClean="0">
                <a:latin typeface="Comic Sans MS" pitchFamily="66" charset="0"/>
              </a:rPr>
              <a:t>    </a:t>
            </a:r>
            <a:r>
              <a:rPr lang="en-US" b="1" i="1" dirty="0" smtClean="0">
                <a:latin typeface="Comic Sans MS" pitchFamily="66" charset="0"/>
              </a:rPr>
              <a:t>Parent/Student Log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i="1" dirty="0" smtClean="0">
                <a:latin typeface="Comic Sans MS" pitchFamily="66" charset="0"/>
              </a:rPr>
              <a:t> </a:t>
            </a:r>
            <a:r>
              <a:rPr lang="en-US" b="1" i="1" dirty="0" smtClean="0">
                <a:latin typeface="Comic Sans MS" pitchFamily="66" charset="0"/>
                <a:hlinkClick r:id="rId2"/>
              </a:rPr>
              <a:t>http://sis.enterprise.k12.ca.us/public</a:t>
            </a:r>
            <a:endParaRPr lang="en-US" baseline="30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Classroom Webpages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aseline="30000" dirty="0" smtClean="0">
                <a:latin typeface="Comic Sans MS" pitchFamily="66" charset="0"/>
              </a:rPr>
              <a:t>    </a:t>
            </a:r>
            <a:r>
              <a:rPr lang="en-US" b="1" i="1" dirty="0" smtClean="0">
                <a:latin typeface="Comic Sans MS" pitchFamily="66" charset="0"/>
              </a:rPr>
              <a:t>Check Regularly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aseline="30000" dirty="0" smtClean="0">
                <a:latin typeface="Comic Sans MS" pitchFamily="66" charset="0"/>
              </a:rPr>
              <a:t>    </a:t>
            </a:r>
            <a:r>
              <a:rPr lang="en-US" b="1" i="1" dirty="0" smtClean="0">
                <a:latin typeface="Comic Sans MS" pitchFamily="66" charset="0"/>
              </a:rPr>
              <a:t>Parent/Student Log In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latin typeface="Comic Sans MS" pitchFamily="66" charset="0"/>
              </a:rPr>
              <a:t> </a:t>
            </a:r>
            <a:r>
              <a:rPr lang="en-US" sz="2800" b="1" i="1" dirty="0" smtClean="0">
                <a:latin typeface="Comic Sans MS" pitchFamily="66" charset="0"/>
                <a:hlinkClick r:id="rId2"/>
              </a:rPr>
              <a:t>http://www.bouldercreekbrawley.weebly.com</a:t>
            </a:r>
            <a:endParaRPr lang="en-US" sz="28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itchFamily="66" charset="0"/>
                <a:hlinkClick r:id="rId3"/>
              </a:rPr>
              <a:t>http://</a:t>
            </a:r>
            <a:r>
              <a:rPr lang="en-US" sz="2800" b="1" i="1" dirty="0" smtClean="0">
                <a:latin typeface="Comic Sans MS" pitchFamily="66" charset="0"/>
                <a:hlinkClick r:id="rId3"/>
              </a:rPr>
              <a:t>www.bouldercreekcroes.weebly.com</a:t>
            </a:r>
            <a:endParaRPr lang="en-US" sz="28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itchFamily="66" charset="0"/>
                <a:hlinkClick r:id="rId4"/>
              </a:rPr>
              <a:t>http://</a:t>
            </a:r>
            <a:r>
              <a:rPr lang="en-US" sz="2800" b="1" i="1" dirty="0" smtClean="0">
                <a:latin typeface="Comic Sans MS" pitchFamily="66" charset="0"/>
                <a:hlinkClick r:id="rId4"/>
              </a:rPr>
              <a:t>www.bouldercreeklane.weebly.com</a:t>
            </a:r>
            <a:endParaRPr lang="en-US" sz="28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		</a:t>
            </a:r>
            <a:endParaRPr lang="en-US" sz="28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aseline="30000" dirty="0" smtClean="0">
                <a:latin typeface="Comic Sans MS" pitchFamily="66" charset="0"/>
              </a:rPr>
              <a:t>    </a:t>
            </a:r>
            <a:r>
              <a:rPr lang="en-US" b="1" i="1" dirty="0" smtClean="0">
                <a:latin typeface="Comic Sans MS" pitchFamily="66" charset="0"/>
              </a:rPr>
              <a:t>You will find: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Announcements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Homework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Links/Resources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And much more!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>COMMUNICATION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latin typeface="Comic Sans MS" pitchFamily="66" charset="0"/>
              </a:rPr>
              <a:t> Student Planner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Students complete their planners daily.  This is the first place parents should look for homework.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b="1" i="1" dirty="0" smtClean="0">
                <a:latin typeface="Comic Sans MS" pitchFamily="66" charset="0"/>
              </a:rPr>
              <a:t>Teacher’s Webpage</a:t>
            </a:r>
            <a:r>
              <a:rPr lang="en-US" sz="1800" dirty="0" smtClean="0">
                <a:latin typeface="Comic Sans MS" pitchFamily="66" charset="0"/>
              </a:rPr>
              <a:t> – homework information and class announcements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latin typeface="Comic Sans MS" pitchFamily="66" charset="0"/>
              </a:rPr>
              <a:t>	 -   </a:t>
            </a:r>
            <a:r>
              <a:rPr lang="en-US" sz="1400" b="1" i="1" dirty="0">
                <a:latin typeface="Comic Sans MS" pitchFamily="66" charset="0"/>
                <a:hlinkClick r:id="rId2"/>
              </a:rPr>
              <a:t>http://www.bouldercreekbrawley.weebly.com</a:t>
            </a:r>
            <a:r>
              <a:rPr lang="en-US" sz="1400" b="1" dirty="0" smtClean="0">
                <a:latin typeface="Comic Sans MS" pitchFamily="66" charset="0"/>
              </a:rPr>
              <a:t>                     	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latin typeface="Comic Sans MS" pitchFamily="66" charset="0"/>
              </a:rPr>
              <a:t>	 -   </a:t>
            </a:r>
            <a:r>
              <a:rPr lang="en-US" sz="1400" b="1" i="1" dirty="0">
                <a:latin typeface="Comic Sans MS" pitchFamily="66" charset="0"/>
                <a:hlinkClick r:id="rId3"/>
              </a:rPr>
              <a:t>http://</a:t>
            </a:r>
            <a:r>
              <a:rPr lang="en-US" sz="1400" b="1" i="1" dirty="0" smtClean="0">
                <a:latin typeface="Comic Sans MS" pitchFamily="66" charset="0"/>
                <a:hlinkClick r:id="rId3"/>
              </a:rPr>
              <a:t>www.bouldercreekcroes.weebly.com</a:t>
            </a:r>
            <a:r>
              <a:rPr lang="en-US" sz="14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latin typeface="Comic Sans MS" pitchFamily="66" charset="0"/>
              </a:rPr>
              <a:t>	 </a:t>
            </a:r>
            <a:r>
              <a:rPr lang="en-US" sz="1400" b="1" dirty="0">
                <a:latin typeface="Comic Sans MS" pitchFamily="66" charset="0"/>
              </a:rPr>
              <a:t>-   </a:t>
            </a:r>
            <a:r>
              <a:rPr lang="en-US" sz="1400" b="1" i="1" dirty="0">
                <a:latin typeface="Comic Sans MS" pitchFamily="66" charset="0"/>
                <a:hlinkClick r:id="rId4"/>
              </a:rPr>
              <a:t>http://</a:t>
            </a:r>
            <a:r>
              <a:rPr lang="en-US" sz="1400" b="1" i="1" dirty="0" smtClean="0">
                <a:latin typeface="Comic Sans MS" pitchFamily="66" charset="0"/>
                <a:hlinkClick r:id="rId4"/>
              </a:rPr>
              <a:t>www.bouldercreeklane.weebly.com</a:t>
            </a:r>
            <a:r>
              <a:rPr lang="en-US" sz="14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  </a:t>
            </a:r>
            <a:r>
              <a:rPr lang="en-US" sz="1800" b="1" i="1" dirty="0" smtClean="0">
                <a:latin typeface="Comic Sans MS" pitchFamily="66" charset="0"/>
              </a:rPr>
              <a:t>Online Grades and Progress Reports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Online grades are available daily.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Grades are posted in class at least once per week.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Progress Reports will be sent home every three weeks.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Parent/Teacher Conferences at the end of first and second trimesters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Report cards at the end of each trimester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b="1" i="1" dirty="0" smtClean="0">
                <a:latin typeface="Comic Sans MS" pitchFamily="66" charset="0"/>
              </a:rPr>
              <a:t>Email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>
                <a:latin typeface="Comic Sans MS" pitchFamily="66" charset="0"/>
                <a:hlinkClick r:id="rId5"/>
              </a:rPr>
              <a:t>nbrawley@eesd.net</a:t>
            </a:r>
            <a:endParaRPr lang="en-US" sz="1600" b="1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>
                <a:latin typeface="Comic Sans MS" pitchFamily="66" charset="0"/>
                <a:hlinkClick r:id="rId6"/>
              </a:rPr>
              <a:t>tcroes@eesd.net</a:t>
            </a:r>
            <a:endParaRPr lang="en-US" sz="1600" b="1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>
                <a:latin typeface="Comic Sans MS" pitchFamily="66" charset="0"/>
                <a:hlinkClick r:id="rId5"/>
              </a:rPr>
              <a:t>jlane@eesd.net</a:t>
            </a:r>
            <a:endParaRPr lang="en-US" sz="1600" b="1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latin typeface="Comic Sans MS" pitchFamily="66" charset="0"/>
              </a:rPr>
              <a:t>Phone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224-4140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/>
            </a:r>
            <a:br>
              <a:rPr lang="en-US" b="1" smtClean="0">
                <a:latin typeface="Comic Sans MS" pitchFamily="66" charset="0"/>
              </a:rPr>
            </a:br>
            <a:r>
              <a:rPr lang="en-US" b="1" smtClean="0">
                <a:latin typeface="Comic Sans MS" pitchFamily="66" charset="0"/>
              </a:rPr>
              <a:t/>
            </a:r>
            <a:br>
              <a:rPr lang="en-US" b="1" smtClean="0">
                <a:latin typeface="Comic Sans MS" pitchFamily="66" charset="0"/>
              </a:rPr>
            </a:br>
            <a:r>
              <a:rPr lang="en-US" b="1" smtClean="0">
                <a:latin typeface="Comic Sans MS" pitchFamily="66" charset="0"/>
              </a:rPr>
              <a:t>THANK YOU</a:t>
            </a:r>
            <a:br>
              <a:rPr lang="en-US" b="1" smtClean="0">
                <a:latin typeface="Comic Sans MS" pitchFamily="66" charset="0"/>
              </a:rPr>
            </a:br>
            <a:r>
              <a:rPr lang="en-US" b="1" smtClean="0">
                <a:latin typeface="Comic Sans MS" pitchFamily="66" charset="0"/>
              </a:rPr>
              <a:t/>
            </a:r>
            <a:br>
              <a:rPr lang="en-US" b="1" smtClean="0">
                <a:latin typeface="Comic Sans MS" pitchFamily="66" charset="0"/>
              </a:rPr>
            </a:br>
            <a:endParaRPr lang="en-US" b="1" smtClean="0">
              <a:latin typeface="Comic Sans MS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mic Sans MS" pitchFamily="66" charset="0"/>
              </a:rPr>
              <a:t>   We sincerely appreciate the opportunity to work with your sons and daughters this year.  Together, they make a wonderful middle school class.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mic Sans MS" pitchFamily="66" charset="0"/>
              </a:rPr>
              <a:t>   And when we – teachers and parents – work together, we increase the success of our children tremendously!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You may have similar experiences with your sixth grader. Don’t panic, we are in this together!</a:t>
            </a:r>
          </a:p>
        </p:txBody>
      </p:sp>
      <p:pic>
        <p:nvPicPr>
          <p:cNvPr id="4099" name="Picture 4" descr="scanned cartoon"/>
          <p:cNvPicPr>
            <a:picLocks noChangeAspect="1" noChangeArrowheads="1"/>
          </p:cNvPicPr>
          <p:nvPr/>
        </p:nvPicPr>
        <p:blipFill>
          <a:blip r:embed="rId2" cstate="print"/>
          <a:srcRect l="29506" t="18991" r="2985" b="27177"/>
          <a:stretch>
            <a:fillRect/>
          </a:stretch>
        </p:blipFill>
        <p:spPr bwMode="auto">
          <a:xfrm>
            <a:off x="609600" y="1828800"/>
            <a:ext cx="79248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 idx="4294967295"/>
          </p:nvPr>
        </p:nvSpPr>
        <p:spPr/>
        <p:txBody>
          <a:bodyPr bIns="91440" anchor="b" anchorCtr="0"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The Beauty of Organization!</a:t>
            </a:r>
          </a:p>
        </p:txBody>
      </p:sp>
      <p:sp>
        <p:nvSpPr>
          <p:cNvPr id="1402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229100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smtClean="0">
                <a:latin typeface="Comic Sans MS" pitchFamily="66" charset="0"/>
              </a:rPr>
              <a:t>High school teachers were asked what skills their students should have upon entering high school.</a:t>
            </a:r>
          </a:p>
          <a:p>
            <a:pPr lvl="1" eaLnBrk="1" hangingPunct="1">
              <a:defRPr/>
            </a:pPr>
            <a:r>
              <a:rPr lang="en-US" smtClean="0">
                <a:latin typeface="Comic Sans MS" pitchFamily="66" charset="0"/>
              </a:rPr>
              <a:t>The #1 answer: ORGANIZATION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en-US" smtClean="0">
              <a:latin typeface="Comic Sans MS" pitchFamily="66" charset="0"/>
            </a:endParaRPr>
          </a:p>
          <a:p>
            <a:pPr marL="273050" indent="-273050" eaLnBrk="1" hangingPunct="1">
              <a:defRPr/>
            </a:pPr>
            <a:r>
              <a:rPr lang="en-US" smtClean="0">
                <a:latin typeface="Comic Sans MS" pitchFamily="66" charset="0"/>
              </a:rPr>
              <a:t>As a 6th grade team we have provided a specific system to help keep your child organized with their many classes, homework, tests, and projects.</a:t>
            </a:r>
          </a:p>
          <a:p>
            <a:pPr marL="273050" indent="-273050" eaLnBrk="1" hangingPunct="1">
              <a:defRPr/>
            </a:pPr>
            <a:endParaRPr lang="en-US" smtClean="0">
              <a:latin typeface="Comic Sans MS" pitchFamily="66" charset="0"/>
            </a:endParaRPr>
          </a:p>
          <a:p>
            <a:pPr marL="273050" indent="-273050" eaLnBrk="1" hangingPunct="1">
              <a:defRPr/>
            </a:pPr>
            <a:endParaRPr lang="en-US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 idx="4294967295"/>
          </p:nvPr>
        </p:nvSpPr>
        <p:spPr/>
        <p:txBody>
          <a:bodyPr bIns="91440" anchor="b" anchorCtr="0"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Planners and Binders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379913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dirty="0" smtClean="0">
                <a:latin typeface="Comic Sans MS" pitchFamily="66" charset="0"/>
              </a:rPr>
              <a:t>Each student is asked to write in their planner as they visit each class. Some teachers have them write ONLY homework and others combine class work and homework.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3050" indent="-273050" eaLnBrk="1" hangingPunct="1">
              <a:defRPr/>
            </a:pPr>
            <a:r>
              <a:rPr lang="en-US" dirty="0" smtClean="0">
                <a:latin typeface="Comic Sans MS" pitchFamily="66" charset="0"/>
              </a:rPr>
              <a:t>Each assignment is kept in a specific location in their binder according to the class and assignment number.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/>
        <p:txBody>
          <a:bodyPr bIns="91440" anchor="b" anchorCtr="0"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Tables of Contents/Assignment Log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Each assignment is given an assignment number.  That number becomes the page in that section of their binders.</a:t>
            </a:r>
          </a:p>
          <a:p>
            <a:pPr marL="273050" indent="-27305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Students are expected to keep an updated Table of Contents/Assignment Log page along with their numbered assignments until a Portfolio/Binder  Check is announced.</a:t>
            </a:r>
          </a:p>
          <a:p>
            <a:pPr marL="273050" indent="-27305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The Portfolio/Binder grades include points for completed work, organization of the assignments, and correct table of contents page.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762000" y="533400"/>
            <a:ext cx="769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Comic Sans MS" pitchFamily="66" charset="0"/>
              </a:rPr>
              <a:t>A.V.I.D.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Advancement Via Individual Determination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05800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  <a:buFont typeface="Comic Sans MS" pitchFamily="66" charset="0"/>
              <a:buChar char="◊"/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Comic Sans MS" pitchFamily="66" charset="0"/>
              </a:rPr>
              <a:t>Students learn organizational and study skills, work on critical thinking and ask probing questions, get academic help, and participate in enrichment and motivational activities that make college seem attainable.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  <a:buFont typeface="Verdana" pitchFamily="34" charset="0"/>
              <a:buChar char="◊"/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Comic Sans MS" pitchFamily="66" charset="0"/>
              </a:rPr>
              <a:t>Students are taught how to take Cornell notes for all academic classes. 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  <a:buFont typeface="Verdana" pitchFamily="34" charset="0"/>
              <a:buChar char="◊"/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Comic Sans MS" pitchFamily="66" charset="0"/>
              </a:rPr>
              <a:t>Students will be graded on organization, tutorials, participation, and note taking.</a:t>
            </a:r>
          </a:p>
          <a:p>
            <a:pPr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Comic Sans MS" pitchFamily="66" charset="0"/>
              </a:rPr>
              <a:t>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5100638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Accelerated Reader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AR is worth 20% of the student’s grade in Literature.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Library day is every Wednesday.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Students keep all the necessary paperwork (logs and ZPD range) in the Literature section of their binder.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How AR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Every trimester students take a STAR test to determine their reading range (ZPD).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Students are given points according to their individual levels.</a:t>
            </a:r>
          </a:p>
          <a:p>
            <a:pPr eaLnBrk="1" hangingPunct="1"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Required to log minutes read at home and then take an AR quiz at school.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All SIGNED logs and quizzes are due on Oct. 25th.</a:t>
            </a:r>
          </a:p>
          <a:p>
            <a:pPr eaLnBrk="1" hangingPunct="1"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Cliff">
  <a:themeElements>
    <a:clrScheme name="Cliff 10">
      <a:dk1>
        <a:srgbClr val="000000"/>
      </a:dk1>
      <a:lt1>
        <a:srgbClr val="006600"/>
      </a:lt1>
      <a:dk2>
        <a:srgbClr val="F3F2D9"/>
      </a:dk2>
      <a:lt2>
        <a:srgbClr val="996633"/>
      </a:lt2>
      <a:accent1>
        <a:srgbClr val="808000"/>
      </a:accent1>
      <a:accent2>
        <a:srgbClr val="838D75"/>
      </a:accent2>
      <a:accent3>
        <a:srgbClr val="AAB8AA"/>
      </a:accent3>
      <a:accent4>
        <a:srgbClr val="000000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8">
        <a:dk1>
          <a:srgbClr val="667B5B"/>
        </a:dk1>
        <a:lt1>
          <a:srgbClr val="E6E6DA"/>
        </a:lt1>
        <a:dk2>
          <a:srgbClr val="0066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AB8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9">
        <a:dk1>
          <a:srgbClr val="996633"/>
        </a:dk1>
        <a:lt1>
          <a:srgbClr val="E6E6DA"/>
        </a:lt1>
        <a:dk2>
          <a:srgbClr val="0066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AB8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10">
        <a:dk1>
          <a:srgbClr val="000000"/>
        </a:dk1>
        <a:lt1>
          <a:srgbClr val="006600"/>
        </a:lt1>
        <a:dk2>
          <a:srgbClr val="F3F2D9"/>
        </a:dk2>
        <a:lt2>
          <a:srgbClr val="996633"/>
        </a:lt2>
        <a:accent1>
          <a:srgbClr val="808000"/>
        </a:accent1>
        <a:accent2>
          <a:srgbClr val="838D75"/>
        </a:accent2>
        <a:accent3>
          <a:srgbClr val="AAB8AA"/>
        </a:accent3>
        <a:accent4>
          <a:srgbClr val="000000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602</TotalTime>
  <Words>528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Papyrus</vt:lpstr>
      <vt:lpstr>Comic Sans MS</vt:lpstr>
      <vt:lpstr>Cliff</vt:lpstr>
      <vt:lpstr>Welcome to 6th Grade with:   Mrs. Nicole Brawley,  Mrs. Tina Croes, and Mrs. Jennifer Lane </vt:lpstr>
      <vt:lpstr>You may have similar experiences with your sixth grader. Don’t panic, we are in this together!</vt:lpstr>
      <vt:lpstr>The Beauty of Organization!</vt:lpstr>
      <vt:lpstr>Planners and Binders</vt:lpstr>
      <vt:lpstr>Tables of Contents/Assignment Log</vt:lpstr>
      <vt:lpstr>Slide 6</vt:lpstr>
      <vt:lpstr>Slide 7</vt:lpstr>
      <vt:lpstr>Accelerated Reader</vt:lpstr>
      <vt:lpstr>How AR Works</vt:lpstr>
      <vt:lpstr>Slide 10</vt:lpstr>
      <vt:lpstr>Slide 11</vt:lpstr>
      <vt:lpstr>Online Grades</vt:lpstr>
      <vt:lpstr>Classroom Webpages</vt:lpstr>
      <vt:lpstr>COMMUNICATION</vt:lpstr>
      <vt:lpstr>  THANK YOU  </vt:lpstr>
    </vt:vector>
  </TitlesOfParts>
  <Company>UNSOM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Room 35 Mrs. Croes math/science</dc:title>
  <dc:creator>Owner</dc:creator>
  <cp:lastModifiedBy>Administrator</cp:lastModifiedBy>
  <cp:revision>57</cp:revision>
  <dcterms:created xsi:type="dcterms:W3CDTF">2009-08-28T04:52:09Z</dcterms:created>
  <dcterms:modified xsi:type="dcterms:W3CDTF">2011-09-02T02:10:48Z</dcterms:modified>
</cp:coreProperties>
</file>